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hdphoto1.wdp" ContentType="image/vnd.ms-photo"/>
  <Override PartName="/ppt/media/image2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
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3856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58520" y="320940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3856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58520" y="7364520"/>
            <a:ext cx="70660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488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3560" y="736452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3560" y="3209400"/>
            <a:ext cx="107089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488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a2b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2"/>
          <p:cNvSpPr/>
          <p:nvPr/>
        </p:nvSpPr>
        <p:spPr>
          <a:xfrm>
            <a:off x="505440" y="12929400"/>
            <a:ext cx="23372640" cy="360"/>
          </a:xfrm>
          <a:prstGeom prst="line">
            <a:avLst/>
          </a:prstGeom>
          <a:ln w="12700">
            <a:solidFill>
              <a:srgbClr val="ffffff">
                <a:alpha val="9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Shape 3"/>
          <p:cNvSpPr/>
          <p:nvPr/>
        </p:nvSpPr>
        <p:spPr>
          <a:xfrm flipH="1" rot="10800000">
            <a:off x="23169600" y="374040"/>
            <a:ext cx="799200" cy="758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27" y="0"/>
                </a:moveTo>
                <a:lnTo>
                  <a:pt x="53" y="8251"/>
                </a:lnTo>
                <a:lnTo>
                  <a:pt x="81" y="8340"/>
                </a:lnTo>
                <a:lnTo>
                  <a:pt x="0" y="8340"/>
                </a:lnTo>
                <a:lnTo>
                  <a:pt x="0" y="21600"/>
                </a:lnTo>
                <a:lnTo>
                  <a:pt x="4168" y="21600"/>
                </a:lnTo>
                <a:lnTo>
                  <a:pt x="17485" y="21600"/>
                </a:lnTo>
                <a:lnTo>
                  <a:pt x="21545" y="21600"/>
                </a:lnTo>
                <a:lnTo>
                  <a:pt x="21545" y="8430"/>
                </a:lnTo>
                <a:lnTo>
                  <a:pt x="21600" y="8251"/>
                </a:lnTo>
                <a:lnTo>
                  <a:pt x="10827" y="0"/>
                </a:lnTo>
                <a:close/>
              </a:path>
            </a:pathLst>
          </a:cu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microsoft.com/office/2007/relationships/hdphoto" Target="../media/hdphoto1.wdp"/><Relationship Id="rId3" Type="http://schemas.openxmlformats.org/officeDocument/2006/relationships/image" Target="../media/image22.png"/><Relationship Id="rId4" Type="http://schemas.openxmlformats.org/officeDocument/2006/relationships/hyperlink" Target="https://cr.openjdk.java.net/~rpressler/loom/loom/sol1_part1.html" TargetMode="External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77"/>
          <p:cNvSpPr/>
          <p:nvPr/>
        </p:nvSpPr>
        <p:spPr>
          <a:xfrm>
            <a:off x="5862240" y="10740240"/>
            <a:ext cx="1544580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our IT Rockstars, 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is the </a:t>
            </a:r>
            <a:r>
              <a:rPr b="1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best</a:t>
            </a:r>
            <a:r>
              <a:rPr b="0" i="1" lang="nl-NL" sz="6700" spc="-134" strike="noStrike">
                <a:solidFill>
                  <a:srgbClr val="dcdee0"/>
                </a:solidFill>
                <a:latin typeface="Poppins"/>
                <a:ea typeface="Poppins"/>
              </a:rPr>
              <a:t> for everyone</a:t>
            </a:r>
            <a:endParaRPr b="0" lang="en-US" sz="6700" spc="-1" strike="noStrike">
              <a:latin typeface="Arial"/>
            </a:endParaRPr>
          </a:p>
        </p:txBody>
      </p:sp>
      <p:sp>
        <p:nvSpPr>
          <p:cNvPr id="41" name="Shape 78"/>
          <p:cNvSpPr/>
          <p:nvPr/>
        </p:nvSpPr>
        <p:spPr>
          <a:xfrm>
            <a:off x="2148120" y="5727600"/>
            <a:ext cx="7840080" cy="5126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Shape 83"/>
          <p:cNvSpPr/>
          <p:nvPr/>
        </p:nvSpPr>
        <p:spPr>
          <a:xfrm>
            <a:off x="23453280" y="433440"/>
            <a:ext cx="23148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88F31005-3963-4B36-ABFD-0063FE54D712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43" name="Afbeelding 10" descr=""/>
          <p:cNvPicPr/>
          <p:nvPr/>
        </p:nvPicPr>
        <p:blipFill>
          <a:blip r:embed="rId1"/>
          <a:stretch/>
        </p:blipFill>
        <p:spPr>
          <a:xfrm>
            <a:off x="7913520" y="70560"/>
            <a:ext cx="11313360" cy="1131336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 rot="20962800">
            <a:off x="2628360" y="9029880"/>
            <a:ext cx="1371240" cy="1371240"/>
          </a:xfrm>
          <a:prstGeom prst="rect">
            <a:avLst/>
          </a:prstGeom>
          <a:ln w="0"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 rot="20535000">
            <a:off x="1606680" y="7993800"/>
            <a:ext cx="1828440" cy="1828440"/>
          </a:xfrm>
          <a:prstGeom prst="rect">
            <a:avLst/>
          </a:prstGeom>
          <a:ln w="0">
            <a:noFill/>
          </a:ln>
        </p:spPr>
      </p:pic>
      <p:pic>
        <p:nvPicPr>
          <p:cNvPr id="46" name="" descr=""/>
          <p:cNvPicPr/>
          <p:nvPr/>
        </p:nvPicPr>
        <p:blipFill>
          <a:blip r:embed="rId4"/>
          <a:stretch/>
        </p:blipFill>
        <p:spPr>
          <a:xfrm rot="20686200">
            <a:off x="587160" y="9014040"/>
            <a:ext cx="1142640" cy="114264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5"/>
          <a:stretch/>
        </p:blipFill>
        <p:spPr>
          <a:xfrm>
            <a:off x="1880640" y="10515600"/>
            <a:ext cx="2233800" cy="228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325_4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9D2DC0A-CA05-4FC3-A62B-DC8EC58CE0BB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6" name="Shape 326_4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Afbeelding 55_4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98" name="Pijl: rechts 13_4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"/>
          <p:cNvSpPr/>
          <p:nvPr/>
        </p:nvSpPr>
        <p:spPr>
          <a:xfrm>
            <a:off x="2286000" y="457200"/>
            <a:ext cx="496548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Toekomst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Cloud native development met Loom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Async/Reactive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?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Afbeelding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0"/>
            <a:ext cx="24382800" cy="13697640"/>
          </a:xfrm>
          <a:prstGeom prst="rect">
            <a:avLst/>
          </a:prstGeom>
          <a:ln w="0">
            <a:noFill/>
          </a:ln>
        </p:spPr>
      </p:pic>
      <p:sp>
        <p:nvSpPr>
          <p:cNvPr id="102" name="Shape 325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802BA649-2FD8-4ED5-88A3-B2C3B05E0CAB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103" name="Shape 326"/>
          <p:cNvSpPr/>
          <p:nvPr/>
        </p:nvSpPr>
        <p:spPr>
          <a:xfrm>
            <a:off x="4114800" y="303408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8800" spc="-134" strike="noStrike">
                <a:solidFill>
                  <a:srgbClr val="f7feff"/>
                </a:solidFill>
                <a:latin typeface="Poppins"/>
                <a:ea typeface="Poppins"/>
              </a:rPr>
              <a:t>THANK YOU!!!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104" name="Afbeelding 55" descr=""/>
          <p:cNvPicPr/>
          <p:nvPr/>
        </p:nvPicPr>
        <p:blipFill>
          <a:blip r:embed="rId3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105" name="Pijl: rechts 13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"/>
          <p:cNvSpPr/>
          <p:nvPr/>
        </p:nvSpPr>
        <p:spPr>
          <a:xfrm>
            <a:off x="2514960" y="4381200"/>
            <a:ext cx="20344680" cy="179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References and sources</a:t>
            </a:r>
            <a:endParaRPr b="0" lang="en-US" sz="4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Source code demo: 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github.com/waikontse/loom-presentation</a:t>
            </a:r>
            <a:endParaRPr b="0" lang="en-US" sz="4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Links to papers</a:t>
            </a:r>
            <a:endParaRPr b="0" lang="en-US" sz="40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Nimbus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Nimbus Sans"/>
              </a:rPr>
              <a:t>State of Loom pt 1: </a:t>
            </a:r>
            <a:r>
              <a:rPr b="0" lang="en-US" sz="4000" spc="-1" strike="noStrike" u="sng">
                <a:solidFill>
                  <a:srgbClr val="000000"/>
                </a:solidFill>
                <a:uFillTx/>
                <a:latin typeface="Arial"/>
                <a:ea typeface="DejaVu Sans"/>
                <a:hlinkClick r:id="rId4"/>
              </a:rPr>
              <a:t>https://cr.openjdk.java.net/~rpressler/loom/loom/sol1_part1.html</a:t>
            </a:r>
            <a:endParaRPr b="0" lang="en-US" sz="40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State of Loom pt 2:</a:t>
            </a: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 https://cr.openjdk.java.net/~rpressler/loom/loom/sol1_part2.html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Afbeelding 7"/>
          <p:cNvSpPr/>
          <p:nvPr/>
        </p:nvSpPr>
        <p:spPr>
          <a:xfrm>
            <a:off x="0" y="0"/>
            <a:ext cx="24382800" cy="14338080"/>
          </a:xfrm>
          <a:prstGeom prst="rect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Ctr="1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W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9" name="Shape 325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CD2511DC-3C3D-4925-A330-EA0AA66921B6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50" name="Shape 326"/>
          <p:cNvSpPr/>
          <p:nvPr/>
        </p:nvSpPr>
        <p:spPr>
          <a:xfrm>
            <a:off x="4120560" y="1062720"/>
            <a:ext cx="16142040" cy="1571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spAutoFit/>
          </a:bodyPr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Project Loom</a:t>
            </a:r>
            <a:endParaRPr b="0" lang="en-US" sz="6700" spc="-1" strike="noStrike">
              <a:latin typeface="Arial"/>
            </a:endParaRPr>
          </a:p>
          <a:p>
            <a:pPr algn="ctr">
              <a:lnSpc>
                <a:spcPct val="70000"/>
              </a:lnSpc>
              <a:tabLst>
                <a:tab algn="l" pos="0"/>
              </a:tabLst>
            </a:pP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‘</a:t>
            </a:r>
            <a:r>
              <a:rPr b="1" lang="nl-NL" sz="6700" spc="-134" strike="noStrike">
                <a:solidFill>
                  <a:srgbClr val="f7feff"/>
                </a:solidFill>
                <a:latin typeface="Poppins"/>
                <a:ea typeface="Poppins"/>
              </a:rPr>
              <a:t>To infinity and Beyond’</a:t>
            </a:r>
            <a:endParaRPr b="0" lang="en-US" sz="6700" spc="-1" strike="noStrike">
              <a:latin typeface="Arial"/>
            </a:endParaRPr>
          </a:p>
        </p:txBody>
      </p:sp>
      <p:pic>
        <p:nvPicPr>
          <p:cNvPr id="51" name="Afbeelding 55" descr=""/>
          <p:cNvPicPr/>
          <p:nvPr/>
        </p:nvPicPr>
        <p:blipFill>
          <a:blip r:embed="rId2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52" name="Pijl: rechts 13"/>
          <p:cNvSpPr/>
          <p:nvPr/>
        </p:nvSpPr>
        <p:spPr>
          <a:xfrm>
            <a:off x="2165040" y="2563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Rechthoek 4"/>
          <p:cNvSpPr/>
          <p:nvPr/>
        </p:nvSpPr>
        <p:spPr>
          <a:xfrm>
            <a:off x="2589120" y="3327120"/>
            <a:ext cx="19729080" cy="37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000">
              <a:lnSpc>
                <a:spcPct val="100000"/>
              </a:lnSpc>
              <a:buSzPct val="100000"/>
              <a:buBlip>
                <a:blip r:embed="rId3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Wat is Project Loom</a:t>
            </a:r>
            <a:endParaRPr b="0" lang="en-US" sz="6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SzPct val="100000"/>
              <a:buBlip>
                <a:blip r:embed="rId4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Waarom</a:t>
            </a:r>
            <a:endParaRPr b="0" lang="en-US" sz="6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SzPct val="100000"/>
              <a:buBlip>
                <a:blip r:embed="rId5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Hoe</a:t>
            </a:r>
            <a:endParaRPr b="0" lang="en-US" sz="6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buSzPct val="100000"/>
              <a:buBlip>
                <a:blip r:embed="rId6"/>
              </a:buBlip>
            </a:pP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 </a:t>
            </a:r>
            <a:r>
              <a:rPr b="1" lang="nl-NL" sz="6000" spc="-49" strike="noStrike">
                <a:solidFill>
                  <a:srgbClr val="ffffff"/>
                </a:solidFill>
                <a:latin typeface="Poppins"/>
                <a:ea typeface="Calibri"/>
              </a:rPr>
              <a:t>Toekomst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325_0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29B4BEEF-ABEB-41AC-9945-CFBB313EE6A0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55" name="Afbeelding 55_1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56" name="Pijl: rechts 13_1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"/>
          <p:cNvSpPr/>
          <p:nvPr/>
        </p:nvSpPr>
        <p:spPr>
          <a:xfrm>
            <a:off x="2286000" y="457200"/>
            <a:ext cx="212616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Wat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"/>
          <p:cNvSpPr/>
          <p:nvPr/>
        </p:nvSpPr>
        <p:spPr>
          <a:xfrm>
            <a:off x="2286000" y="2971800"/>
            <a:ext cx="15315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Virtual threads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Delimited Continuations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Tail-Call optimizations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325_5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DA0BC1E9-7FB0-4D92-8A82-1D15E909AE6A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pic>
        <p:nvPicPr>
          <p:cNvPr id="60" name="Afbeelding 55_5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61" name="Pijl: rechts 13_5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>
            <a:off x="2286000" y="457200"/>
            <a:ext cx="212616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Wat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2286000" y="2971800"/>
            <a:ext cx="15315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Virtual threads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  <a:ea typeface="DejaVu Sans"/>
              </a:rPr>
              <a:t>Delimited Continuations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333333"/>
                </a:solidFill>
                <a:latin typeface="Arial"/>
                <a:ea typeface="DejaVu Sans"/>
              </a:rPr>
              <a:t>Tail-Call optimizations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325_1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E0BF7475-97EB-46DD-9EC8-CA1FD4310D56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65" name="Shape 326_0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Afbeelding 55_0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67" name="Pijl: rechts 13_0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>
            <a:off x="2286000" y="457200"/>
            <a:ext cx="436176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Waarom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Betere throughput door virtual threads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Beter debuggen/profilen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OS threads schaalt niet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325_3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BCC131B-DA9D-40F6-AAEC-4239D1BE6B87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71" name="Shape 326_3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Afbeelding 55_3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73" name="Pijl: rechts 13_3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>
            <a:off x="2286000" y="457200"/>
            <a:ext cx="1485864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(theorie)   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Performance meten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Throughput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Latency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325_2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0ECBA202-D3E6-4762-92C7-340D3F048D25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77" name="Shape 326_2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8" name="Afbeelding 55_2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79" name="Pijl: rechts 13_2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>
            <a:off x="2286000" y="457200"/>
            <a:ext cx="1485864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(theorie)   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Little’s Law   →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a6099"/>
                </a:solidFill>
                <a:latin typeface="Arial"/>
                <a:ea typeface="DejaVu Sans"/>
              </a:rPr>
              <a:t>L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=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λ</a:t>
            </a:r>
            <a:r>
              <a:rPr b="0" i="1" lang="en-US" sz="8800" spc="-1" strike="noStrike">
                <a:solidFill>
                  <a:srgbClr val="ffff00"/>
                </a:solidFill>
                <a:latin typeface="Arial"/>
                <a:ea typeface="DejaVu Sans"/>
              </a:rPr>
              <a:t>W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2a6099"/>
                </a:solidFill>
                <a:latin typeface="Arial"/>
                <a:ea typeface="DejaVu Sans"/>
              </a:rPr>
              <a:t>L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 Level of concurrency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0000"/>
                </a:solidFill>
                <a:latin typeface="Arial"/>
                <a:ea typeface="DejaVu Sans"/>
              </a:rPr>
              <a:t>λ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 Rate of request</a:t>
            </a: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US" sz="8800" spc="-1" strike="noStrike">
                <a:solidFill>
                  <a:srgbClr val="ffff00"/>
                </a:solidFill>
                <a:latin typeface="Arial"/>
                <a:ea typeface="DejaVu Sans"/>
              </a:rPr>
              <a:t>W</a:t>
            </a:r>
            <a:r>
              <a:rPr b="0" i="1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i="1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→Gemiddelde wachttijd</a:t>
            </a:r>
            <a:r>
              <a:rPr b="0" i="1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325_6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E69C4D23-E750-4767-A9D2-3192C2287E7C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83" name="Shape 326_1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Afbeelding 55_6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85" name="Pijl: rechts 13_6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"/>
          <p:cNvSpPr/>
          <p:nvPr/>
        </p:nvSpPr>
        <p:spPr>
          <a:xfrm>
            <a:off x="2286000" y="457200"/>
            <a:ext cx="1783044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(implementatie)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Fork/Join pool</a:t>
            </a:r>
            <a:endParaRPr b="0" lang="en-US" sz="8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Eigen thread scheduler</a:t>
            </a:r>
            <a:endParaRPr b="0" lang="en-US" sz="88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1828800" y="5715000"/>
            <a:ext cx="11886840" cy="7086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5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325_7"/>
          <p:cNvSpPr/>
          <p:nvPr/>
        </p:nvSpPr>
        <p:spPr>
          <a:xfrm>
            <a:off x="23376960" y="433440"/>
            <a:ext cx="383760" cy="4201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71280" rIns="71280" tIns="71280" bIns="7128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5429B9F3-EDAA-4600-BE94-F91668C21089}" type="slidenum">
              <a:rPr b="0" lang="en-US" sz="1800" spc="-1" strike="noStrike">
                <a:solidFill>
                  <a:srgbClr val="ffffff"/>
                </a:solidFill>
                <a:latin typeface="Poppins SemiBold"/>
                <a:ea typeface="Poppins SemiBold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  <p:sp>
        <p:nvSpPr>
          <p:cNvPr id="90" name="Shape 326_5"/>
          <p:cNvSpPr/>
          <p:nvPr/>
        </p:nvSpPr>
        <p:spPr>
          <a:xfrm>
            <a:off x="4382640" y="6066000"/>
            <a:ext cx="16142040" cy="108036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Afbeelding 55_7" descr=""/>
          <p:cNvPicPr/>
          <p:nvPr/>
        </p:nvPicPr>
        <p:blipFill>
          <a:blip r:embed="rId1"/>
          <a:stretch/>
        </p:blipFill>
        <p:spPr>
          <a:xfrm>
            <a:off x="387720" y="174240"/>
            <a:ext cx="1367280" cy="1367280"/>
          </a:xfrm>
          <a:prstGeom prst="rect">
            <a:avLst/>
          </a:prstGeom>
          <a:ln w="0">
            <a:noFill/>
          </a:ln>
        </p:spPr>
      </p:pic>
      <p:sp>
        <p:nvSpPr>
          <p:cNvPr id="92" name="Pijl: rechts 13_7"/>
          <p:cNvSpPr/>
          <p:nvPr/>
        </p:nvSpPr>
        <p:spPr>
          <a:xfrm>
            <a:off x="2165040" y="1807560"/>
            <a:ext cx="20577240" cy="741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d5d74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"/>
          <p:cNvSpPr/>
          <p:nvPr/>
        </p:nvSpPr>
        <p:spPr>
          <a:xfrm>
            <a:off x="2286000" y="457200"/>
            <a:ext cx="17830440" cy="133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Hoe (demo)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4" name=""/>
          <p:cNvSpPr/>
          <p:nvPr/>
        </p:nvSpPr>
        <p:spPr>
          <a:xfrm>
            <a:off x="2286000" y="2971800"/>
            <a:ext cx="19887480" cy="63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8800" spc="-1" strike="noStrike">
                <a:solidFill>
                  <a:srgbClr val="ffffff"/>
                </a:solidFill>
                <a:latin typeface="Arial"/>
                <a:ea typeface="DejaVu Sans"/>
              </a:rPr>
              <a:t>Demo tijd</a:t>
            </a:r>
            <a:endParaRPr b="0" lang="en-US" sz="8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15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21A7E6653F1646869C63888A39BC89" ma:contentTypeVersion="9" ma:contentTypeDescription="Een nieuw document maken." ma:contentTypeScope="" ma:versionID="d382ba585bd6a9a017c7ac6ed3e70ce7">
  <xsd:schema xmlns:xsd="http://www.w3.org/2001/XMLSchema" xmlns:xs="http://www.w3.org/2001/XMLSchema" xmlns:p="http://schemas.microsoft.com/office/2006/metadata/properties" xmlns:ns2="3eceaa43-b75f-494f-8306-e5a6fc9b3089" xmlns:ns3="da431488-5ef7-4c0c-85d2-e0266e480103" targetNamespace="http://schemas.microsoft.com/office/2006/metadata/properties" ma:root="true" ma:fieldsID="bc61c074654c2214e26a105182907ed5" ns2:_="" ns3:_="">
    <xsd:import namespace="3eceaa43-b75f-494f-8306-e5a6fc9b3089"/>
    <xsd:import namespace="da431488-5ef7-4c0c-85d2-e0266e480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ceaa43-b75f-494f-8306-e5a6fc9b30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31488-5ef7-4c0c-85d2-e0266e48010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F728A1-7F62-48B2-A516-BDCF28CB53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66CBD0-BEBB-4AA5-B1CB-0BD8FD00C1F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48D4E65-A8DD-4C72-8CBC-A4C97243FE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ceaa43-b75f-494f-8306-e5a6fc9b3089"/>
    <ds:schemaRef ds:uri="da431488-5ef7-4c0c-85d2-e0266e4801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4568</TotalTime>
  <Application>LibreOffice/7.1.3.2$Windows_X86_64 LibreOffice_project/47f78053abe362b9384784d31a6e56f8511eb1c1</Application>
  <AppVersion>15.0000</AppVersion>
  <Words>25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Jelena Scheffers (RS)</dc:creator>
  <dc:description/>
  <dc:language>en-US</dc:language>
  <cp:lastModifiedBy/>
  <dcterms:modified xsi:type="dcterms:W3CDTF">2021-05-25T08:33:24Z</dcterms:modified>
  <cp:revision>576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0x0101002821A7E6653F1646869C63888A39BC89</vt:lpwstr>
  </property>
  <property fmtid="{D5CDD505-2E9C-101B-9397-08002B2CF9AE}" pid="3" name="Notes">
    <vt:i4>1</vt:i4>
  </property>
  <property fmtid="{D5CDD505-2E9C-101B-9397-08002B2CF9AE}" pid="4" name="PresentationFormat">
    <vt:lpwstr>Aangepast</vt:lpwstr>
  </property>
  <property fmtid="{D5CDD505-2E9C-101B-9397-08002B2CF9AE}" pid="5" name="Slides">
    <vt:i4>4</vt:i4>
  </property>
</Properties>
</file>